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20" r:id="rId6"/>
  </p:sldMasterIdLst>
  <p:notesMasterIdLst>
    <p:notesMasterId r:id="rId27"/>
  </p:notesMasterIdLst>
  <p:sldIdLst>
    <p:sldId id="257" r:id="rId7"/>
    <p:sldId id="278" r:id="rId8"/>
    <p:sldId id="279" r:id="rId9"/>
    <p:sldId id="280" r:id="rId10"/>
    <p:sldId id="258" r:id="rId11"/>
    <p:sldId id="266" r:id="rId12"/>
    <p:sldId id="270" r:id="rId13"/>
    <p:sldId id="271" r:id="rId14"/>
    <p:sldId id="283" r:id="rId15"/>
    <p:sldId id="284" r:id="rId16"/>
    <p:sldId id="285" r:id="rId17"/>
    <p:sldId id="287" r:id="rId18"/>
    <p:sldId id="288" r:id="rId19"/>
    <p:sldId id="272" r:id="rId20"/>
    <p:sldId id="273" r:id="rId21"/>
    <p:sldId id="276" r:id="rId22"/>
    <p:sldId id="267" r:id="rId23"/>
    <p:sldId id="277" r:id="rId24"/>
    <p:sldId id="289" r:id="rId25"/>
    <p:sldId id="281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9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0FAD189-94DC-4A14-B447-95558C2F2A47}" type="datetimeFigureOut">
              <a:rPr lang="ar-IQ" smtClean="0"/>
              <a:t>19/03/1438</a:t>
            </a:fld>
            <a:endParaRPr lang="ar-IQ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IQ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E2CD990-F157-4489-A076-DD14A46D7B28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860497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IQ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CD990-F157-4489-A076-DD14A46D7B28}" type="slidenum">
              <a:rPr lang="ar-IQ" smtClean="0"/>
              <a:t>1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981137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/>
              <a:pPr/>
              <a:t>12/18/2016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915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/>
              <a:pPr/>
              <a:t>12/18/2016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250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/>
              <a:pPr/>
              <a:t>12/18/2016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91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EEC5D870-0909-4C2A-9F4B-3198576B87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492E688B-662B-4E30-BB05-A6E8C9BCA4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494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993446E2-60C3-490A-86C7-F6A442B581E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8FE55FB-D32C-4D9B-88D7-87E828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554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2BAF2516-82AC-4B63-9F6B-E8C795C8BD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4AC8ECB5-AF86-4C96-824F-B9B8C6C922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100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1D8C7BAC-A900-4D92-9C77-7A77989596C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5E45CFD6-574C-4030-8E37-86F016944A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1420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A9209178-F6C5-4BF0-8F9B-2308EADCFC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423B1E1E-F5C2-4B50-B602-79D722064B2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153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E303A922-F3D8-4DFE-9268-31B32FB742E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0EE19F48-DEAC-44F4-8238-8ABF1D09C90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5577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AB1E5A6C-00DB-4B8B-ACB2-424867DBEDC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6E1084C6-7D50-4AF8-B6D7-92D6DEE66FC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9507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584AD1DE-7075-4365-8034-AA1BD10F7C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27301C36-54C3-4800-B7ED-BB3F84E5B7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892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/>
              <a:pPr/>
              <a:t>12/18/2016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62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93A6D118-CB31-4E76-8534-FDADD20C371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395662A8-EC01-4AC0-AA57-E06969716B7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270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BE6DB3B0-F975-444E-A24F-C076A4F7F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3F05241-493D-41FC-943E-3C2CCD56AB4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3054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E129044F-E9CD-4194-A848-570397063D5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7B9ECE44-3D00-4FF7-8BB3-B8F765E9851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4485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51AD1637-EAE4-457C-B0C3-1FB73563536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03A67476-0953-44A0-9CA6-69184D54252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0063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1A889331-E149-4B32-9A0B-80E658DE05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9BC1070E-EF6F-422B-9F92-F7F9F9D001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4946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CBFEF0FB-4520-46CB-91FA-2375D7C11D3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28CC0686-C033-47A8-B78A-D48F00B5A9E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2228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ADBB9462-B37A-4781-9A07-8B4FDF6F94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BB1BECC-CA30-4DF6-9704-481FC98B631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9851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CB1EE426-CADE-4D90-AEE6-B2638008EED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F87E389-6FB6-4E83-B2F5-214C5D53C8E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5818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64B65FB4-8CF5-4474-8901-54B7922EDDF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7B554689-1339-483D-8669-3960E583F96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9391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E0BC6D04-68FB-4F0C-9FCA-592F03C445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70353081-42C1-4BD7-B92B-192F93F950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0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/>
              <a:pPr/>
              <a:t>12/18/2016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834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3794E0D4-5418-4E5C-A42E-155CFCBF88D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7881A99-44EB-4A6F-B939-B85FB2A19F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0681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C4706CC8-B04B-4CBA-A6CC-C1981913C07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5A8C7EBD-D5A4-43D6-8EAA-8A190272BEB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017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97FDDFA6-3DE1-420B-A62E-30999C3373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CC62B838-7CE0-49F0-892C-32E5FA75FF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7812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2129EDF8-A492-4E97-87E3-57DB3E7E8B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6B1FF7AE-857A-416A-A119-AABC165A39F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4540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0399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9837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1553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696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9534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66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/>
              <a:pPr/>
              <a:t>12/18/2016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654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2777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4720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3981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1364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9138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3424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9016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9553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8767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000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/>
              <a:pPr/>
              <a:t>12/18/2016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821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1829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8853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9509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2323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7021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293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4104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9336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5209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247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/>
              <a:pPr/>
              <a:t>12/18/2016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4213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947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5625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8489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0829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4845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2805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644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/>
              <a:pPr/>
              <a:t>12/18/2016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89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/>
              <a:pPr/>
              <a:t>12/18/2016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853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/>
              <a:pPr/>
              <a:t>12/18/2016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00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C2F9D-9423-4606-AFFB-82D48DD1606E}" type="datetimeFigureOut">
              <a:rPr lang="en-US" smtClean="0"/>
              <a:pPr/>
              <a:t>12/18/2016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CAFE5-C672-4C53-8887-47CD237BDD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404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590E86B-0C61-425E-93C5-2C7E0340546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12/18/2016</a:t>
            </a:fld>
            <a:endParaRPr lang="en-US" sz="1400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376EB14-0AC7-4914-9D03-B64F02AF3B1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30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58FB1EA-3B78-4A7C-8E0C-5F73B55099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12/18/2016</a:t>
            </a:fld>
            <a:endParaRPr lang="en-US" sz="1400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A3C0DE7-0842-4E6E-89D4-B1952C74AEF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828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C2F9D-9423-4606-AFFB-82D48DD16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CAFE5-C672-4C53-8887-47CD237BD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345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C2F9D-9423-4606-AFFB-82D48DD16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CAFE5-C672-4C53-8887-47CD237BD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521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C2F9D-9423-4606-AFFB-82D48DD16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CAFE5-C672-4C53-8887-47CD237BD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23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784976" cy="72008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Reproductive disorder disease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07504" y="836712"/>
            <a:ext cx="8856984" cy="576064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 simple language this can defined as disease affecting that lead to infertility or sterility</a:t>
            </a:r>
          </a:p>
          <a:p>
            <a:pPr marL="0" indent="0" algn="just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fertility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: ability of an animal to reproduce  </a:t>
            </a:r>
          </a:p>
          <a:p>
            <a:pPr marL="0" indent="0" algn="just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Infertility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: temporary inability of the animal to reproduce  </a:t>
            </a:r>
          </a:p>
          <a:p>
            <a:pPr marL="0" indent="0" algn="just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Sterility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permanent inability of the animal to produce</a:t>
            </a:r>
          </a:p>
          <a:p>
            <a:pPr marL="0" indent="0" algn="just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84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512" y="0"/>
            <a:ext cx="8856984" cy="1052736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Causes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 smtClean="0">
                <a:latin typeface="Times New Roman"/>
              </a:rPr>
              <a:t>Placental anastomoses </a:t>
            </a:r>
            <a:r>
              <a:rPr lang="en-US" sz="2400" dirty="0">
                <a:latin typeface="Times New Roman"/>
              </a:rPr>
              <a:t>that occur in the early embryonic life are responsible for </a:t>
            </a:r>
            <a:r>
              <a:rPr lang="en-US" sz="2400" dirty="0" err="1">
                <a:latin typeface="Times New Roman"/>
              </a:rPr>
              <a:t>freemartinism</a:t>
            </a:r>
            <a:r>
              <a:rPr lang="en-US" sz="2400" dirty="0">
                <a:latin typeface="Times New Roman"/>
              </a:rPr>
              <a:t>; </a:t>
            </a:r>
            <a:r>
              <a:rPr lang="en-US" sz="2400" dirty="0" smtClean="0">
                <a:latin typeface="Times New Roman"/>
              </a:rPr>
              <a:t>their presence </a:t>
            </a:r>
            <a:r>
              <a:rPr lang="en-US" sz="2400" dirty="0">
                <a:latin typeface="Times New Roman"/>
              </a:rPr>
              <a:t>in females results in </a:t>
            </a:r>
            <a:r>
              <a:rPr lang="en-US" sz="2400" dirty="0" err="1">
                <a:latin typeface="Times New Roman"/>
              </a:rPr>
              <a:t>masculinisation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0" y="1124744"/>
            <a:ext cx="4567808" cy="561662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Clinical signs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1-the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vulva is smaller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and present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tuft of hair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2-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enlarged clitoris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is a common finding and complete hymen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3-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vagina is shorter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than in normal development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-the uterus rudimentary or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cord like and small ovary 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5- presence of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seminal vesicle  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H:\DCIM\101MSDCF\DSC023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621" y="1412776"/>
            <a:ext cx="2423329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DCIM\101MSDCF\DSC022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148" y="1412776"/>
            <a:ext cx="192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emad\Pictures\index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148" y="4292776"/>
            <a:ext cx="4415852" cy="244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00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301006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Diagnosis freemartin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عنصر نائب للمحتوى 5"/>
          <p:cNvSpPr>
            <a:spLocks noGrp="1"/>
          </p:cNvSpPr>
          <p:nvPr>
            <p:ph idx="1"/>
          </p:nvPr>
        </p:nvSpPr>
        <p:spPr>
          <a:xfrm>
            <a:off x="179512" y="1600200"/>
            <a:ext cx="8869812" cy="52578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1- vagina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shorter(5-7cm)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than in normal 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development(12-15cm)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2- </a:t>
            </a:r>
            <a:r>
              <a:rPr lang="en-US" dirty="0">
                <a:latin typeface="Times New Roman"/>
              </a:rPr>
              <a:t>molecular and cytogenetic analysis </a:t>
            </a:r>
            <a:endParaRPr lang="en-US" dirty="0"/>
          </a:p>
        </p:txBody>
      </p:sp>
      <p:pic>
        <p:nvPicPr>
          <p:cNvPr id="8" name="Picture 2" descr="D:\سيديات علمية\PATHOLOGY (F)\femrepro\005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43848"/>
            <a:ext cx="4621340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15848"/>
            <a:ext cx="4329432" cy="3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476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57606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Ovarian hypoplasia         inactive ovaries      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0" y="692696"/>
            <a:ext cx="4644008" cy="61653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1- hereditary causes 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2- the case either heifer or cow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3-  either bilateral or unilateral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ovary effect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4-  the surface of ovary groove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5- the reproductive system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infantile 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clinical signs of case anestrous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no respond  to treatment with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folligon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692696"/>
            <a:ext cx="4388296" cy="61653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1- decrease FSH hormone 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 – the case mostly cow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3- always  bilateral ovary effected 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4- the surface of ovary smooth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5- the reproductive system normal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clinical signs of case anestrous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7 – respond  to  treatment  by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folligon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02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Ovarian hypoplasia 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836713"/>
            <a:ext cx="4040188" cy="648072"/>
          </a:xfrm>
        </p:spPr>
        <p:txBody>
          <a:bodyPr/>
          <a:lstStyle/>
          <a:p>
            <a:r>
              <a:rPr lang="en-US" dirty="0" smtClean="0"/>
              <a:t>Ovarian hypoplasia in cow</a:t>
            </a:r>
            <a:endParaRPr lang="en-US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34" y="1628775"/>
            <a:ext cx="3791670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836713"/>
            <a:ext cx="4041775" cy="64807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Different between normal and abnormal ovary histology </a:t>
            </a:r>
            <a:endParaRPr lang="en-US" dirty="0"/>
          </a:p>
        </p:txBody>
      </p:sp>
      <p:pic>
        <p:nvPicPr>
          <p:cNvPr id="8" name="Picture 2" descr="D:\سيديات علمية\PATHOLOGY (F)\femrepro\013L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91917" y="3703790"/>
            <a:ext cx="4498975" cy="3154210"/>
          </a:xfrm>
          <a:noFill/>
        </p:spPr>
      </p:pic>
      <p:pic>
        <p:nvPicPr>
          <p:cNvPr id="9" name="Picture 4" descr="D:\سيديات علمية\comparative anatomy\COM.ANAT\Data\Reproductive\mammal\images\ovary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973" y="1484784"/>
            <a:ext cx="4714875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03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274638"/>
            <a:ext cx="9036496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Segmental aplasia of the mullerian duct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Uterus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didelphys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and double cervix in cow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Double cervix in cow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74" y="2174875"/>
            <a:ext cx="2304040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207" y="2174875"/>
            <a:ext cx="2553410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448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Segmental aplasia of the mullerian duct</a:t>
            </a:r>
            <a:endParaRPr lang="en-US" dirty="0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Uterus </a:t>
            </a:r>
            <a:r>
              <a:rPr lang="en-US" dirty="0" err="1" smtClean="0"/>
              <a:t>uncorns</a:t>
            </a:r>
            <a:r>
              <a:rPr lang="en-US" dirty="0" smtClean="0"/>
              <a:t> in cow</a:t>
            </a:r>
            <a:endParaRPr lang="en-US" dirty="0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Uterus </a:t>
            </a:r>
            <a:r>
              <a:rPr lang="en-US" dirty="0" err="1" smtClean="0"/>
              <a:t>uncorns</a:t>
            </a:r>
            <a:r>
              <a:rPr lang="en-US" dirty="0" smtClean="0"/>
              <a:t> in sow</a:t>
            </a:r>
            <a:endParaRPr lang="en-US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67" y="2237683"/>
            <a:ext cx="4389884" cy="458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76872"/>
            <a:ext cx="3821464" cy="4494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88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8915" name="Picture 2" descr="D:\سيديات علمية\PATHOLOGY (F)\femrepro\050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70988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57953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Segmental aplasia of the 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mullerian 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duct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81054" y="836712"/>
            <a:ext cx="9036496" cy="5904656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>
                <a:solidFill>
                  <a:srgbClr val="FF0000"/>
                </a:solidFill>
                <a:latin typeface="Times New Roman"/>
              </a:rPr>
              <a:t>White heifer disease</a:t>
            </a:r>
            <a:r>
              <a:rPr lang="en-US" dirty="0">
                <a:latin typeface="Times New Roman"/>
              </a:rPr>
              <a:t>: Due to arrested development of the </a:t>
            </a:r>
            <a:r>
              <a:rPr lang="en-US" dirty="0" smtClean="0">
                <a:latin typeface="Times New Roman"/>
              </a:rPr>
              <a:t>Mullerian duct </a:t>
            </a:r>
            <a:r>
              <a:rPr lang="en-US" dirty="0">
                <a:latin typeface="Times New Roman"/>
              </a:rPr>
              <a:t>system, the uterus and the vagina are incompletely </a:t>
            </a:r>
            <a:r>
              <a:rPr lang="en-US" dirty="0" smtClean="0">
                <a:latin typeface="Times New Roman"/>
              </a:rPr>
              <a:t>developed and development of hymen membrane but </a:t>
            </a:r>
            <a:r>
              <a:rPr lang="en-US" dirty="0">
                <a:latin typeface="Times New Roman"/>
              </a:rPr>
              <a:t>the ovaries and vulva are always normal. This abnormality </a:t>
            </a:r>
            <a:r>
              <a:rPr lang="en-US" dirty="0" smtClean="0">
                <a:latin typeface="Times New Roman"/>
              </a:rPr>
              <a:t>in heifer </a:t>
            </a:r>
            <a:r>
              <a:rPr lang="en-US" dirty="0">
                <a:latin typeface="Times New Roman"/>
              </a:rPr>
              <a:t>is called white heifer </a:t>
            </a:r>
            <a:r>
              <a:rPr lang="en-US" dirty="0" smtClean="0">
                <a:latin typeface="Times New Roman"/>
              </a:rPr>
              <a:t>disease. Because found in white shorthorn breed </a:t>
            </a:r>
            <a:endParaRPr lang="en-US" dirty="0"/>
          </a:p>
        </p:txBody>
      </p:sp>
      <p:pic>
        <p:nvPicPr>
          <p:cNvPr id="5123" name="Picture 3" descr="C:\Users\emad\Pictures\yyy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857628"/>
            <a:ext cx="4277510" cy="32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emad\Pictures\wwww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725144"/>
            <a:ext cx="22860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86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Atresia of vulva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07504" y="836712"/>
            <a:ext cx="8928992" cy="583264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vulva of heifer is small so causes dystocia so must treatment by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episitotomy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emad\Pictures\images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40968"/>
            <a:ext cx="1771650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mad\Pictures\iiii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178" y="3140968"/>
            <a:ext cx="3364332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140968"/>
            <a:ext cx="3382463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037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Acquired defect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07504" y="764704"/>
            <a:ext cx="8928992" cy="597666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Adhesion of uterus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:adhesion of uterus to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omentum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intestine or to abdominal wall may occur following caesarean operation .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Stenosis of cervix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:may as a result of severe cervicitis or due to traumatic injuries . Forceful introduction of AI gun also leads to this.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Fracture of pelvis :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this leads to stenosis  of the pelvis . This increases the chances of dystocia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Tumors :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of the vagina ,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ervix and uterus causing obstruction 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06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Causes of sterility </a:t>
            </a:r>
            <a:endParaRPr lang="ar-IQ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1- congenital </a:t>
            </a:r>
          </a:p>
          <a:p>
            <a:r>
              <a:rPr lang="en-US" dirty="0" smtClean="0"/>
              <a:t>2- hormonal </a:t>
            </a:r>
          </a:p>
          <a:p>
            <a:r>
              <a:rPr lang="en-US" dirty="0" smtClean="0"/>
              <a:t>3- nutritional </a:t>
            </a:r>
          </a:p>
          <a:p>
            <a:r>
              <a:rPr lang="en-US" dirty="0" smtClean="0"/>
              <a:t>4- inflectional</a:t>
            </a:r>
          </a:p>
          <a:p>
            <a:r>
              <a:rPr lang="en-US" dirty="0" smtClean="0"/>
              <a:t>5- management </a:t>
            </a:r>
          </a:p>
          <a:p>
            <a:r>
              <a:rPr lang="en-US" dirty="0" smtClean="0"/>
              <a:t>6- more than one causes  </a:t>
            </a:r>
          </a:p>
          <a:p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41478015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Acquired defect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07504" y="908720"/>
            <a:ext cx="8928992" cy="5949280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Ovaro-bursal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adhesion: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may be due to following:</a:t>
            </a:r>
          </a:p>
          <a:p>
            <a:pPr marL="0" indent="0"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1- infection causes  ex. extension of peritonitis due to traumatic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reticulitis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into the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ovaro-bursal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area</a:t>
            </a:r>
          </a:p>
          <a:p>
            <a:pPr marL="0" indent="0"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2- peritoneal tuberculosis</a:t>
            </a:r>
          </a:p>
          <a:p>
            <a:pPr marL="0" indent="0"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3- defective manipulation of ovaries like removal  of corpus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luteum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leading to bleeding and adhesions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59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Causes of </a:t>
            </a:r>
            <a:r>
              <a:rPr lang="en-US" dirty="0" smtClean="0">
                <a:solidFill>
                  <a:srgbClr val="FF0000"/>
                </a:solidFill>
                <a:ea typeface="+mn-ea"/>
                <a:cs typeface="+mn-cs"/>
              </a:rPr>
              <a:t>congenital or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hereditary</a:t>
            </a:r>
            <a:r>
              <a:rPr lang="en-US" dirty="0" smtClean="0">
                <a:solidFill>
                  <a:srgbClr val="FF0000"/>
                </a:solidFill>
                <a:ea typeface="+mn-ea"/>
                <a:cs typeface="+mn-cs"/>
              </a:rPr>
              <a:t> </a:t>
            </a:r>
            <a:endParaRPr lang="ar-IQ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dirty="0" smtClean="0"/>
              <a:t>1- 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hermaphrodite</a:t>
            </a:r>
          </a:p>
          <a:p>
            <a:pPr marL="0" lvl="0" indent="0">
              <a:buNone/>
            </a:pP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2- freemartins</a:t>
            </a:r>
          </a:p>
          <a:p>
            <a:pPr marL="0" lvl="0" indent="0">
              <a:buNone/>
            </a:pP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3- 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hypoplasia of 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ovary</a:t>
            </a:r>
          </a:p>
          <a:p>
            <a:pPr marL="0" lvl="0" indent="0">
              <a:buNone/>
            </a:pP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4- ovarian agenesis </a:t>
            </a:r>
          </a:p>
          <a:p>
            <a:pPr marL="0" lvl="0" indent="0">
              <a:buNone/>
            </a:pP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5- 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fallopian 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tube agenesis </a:t>
            </a:r>
          </a:p>
          <a:p>
            <a:pPr marL="0" lvl="0" indent="0">
              <a:buNone/>
            </a:pP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6-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para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ovarian cyst </a:t>
            </a:r>
          </a:p>
          <a:p>
            <a:pPr marL="0" lvl="0" indent="0">
              <a:buNone/>
            </a:pP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7- atresia of the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valva</a:t>
            </a:r>
            <a:endParaRPr lang="en-US" sz="2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838501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88640"/>
            <a:ext cx="8784976" cy="6408712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8- segmental hypoplasia of mullerian duct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narrowing of vagina 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 </a:t>
            </a:r>
            <a:r>
              <a:rPr lang="en-US" dirty="0" smtClean="0"/>
              <a:t>double of cervix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 </a:t>
            </a:r>
            <a:r>
              <a:rPr lang="en-US" dirty="0" smtClean="0"/>
              <a:t>double </a:t>
            </a:r>
            <a:r>
              <a:rPr lang="en-US" dirty="0" err="1" smtClean="0"/>
              <a:t>os</a:t>
            </a:r>
            <a:r>
              <a:rPr lang="en-US" dirty="0" smtClean="0"/>
              <a:t> of cervix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 </a:t>
            </a:r>
            <a:r>
              <a:rPr lang="en-US" dirty="0" smtClean="0"/>
              <a:t>uterus </a:t>
            </a:r>
            <a:r>
              <a:rPr lang="en-US" dirty="0" err="1" smtClean="0"/>
              <a:t>unicornis</a:t>
            </a:r>
            <a:r>
              <a:rPr lang="en-US" dirty="0" smtClean="0"/>
              <a:t>  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 </a:t>
            </a:r>
            <a:r>
              <a:rPr lang="en-US" dirty="0">
                <a:solidFill>
                  <a:prstClr val="black"/>
                </a:solidFill>
              </a:rPr>
              <a:t>double of </a:t>
            </a:r>
            <a:r>
              <a:rPr lang="en-US" dirty="0" smtClean="0">
                <a:solidFill>
                  <a:prstClr val="black"/>
                </a:solidFill>
              </a:rPr>
              <a:t>uterine </a:t>
            </a:r>
            <a:r>
              <a:rPr lang="en-US" dirty="0" err="1" smtClean="0">
                <a:solidFill>
                  <a:prstClr val="black"/>
                </a:solidFill>
              </a:rPr>
              <a:t>horne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white heifer disease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150242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720080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Acquired anomaly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causes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179512" y="979714"/>
            <a:ext cx="8856984" cy="57616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Overo-bursal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adhesion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2- adhesion of uterus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3-prolapse of annular rings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4- fracture of pelvis 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ovarian tumor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vulval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tumor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70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64807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hermaphrodite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07504" y="836712"/>
            <a:ext cx="8928992" cy="583264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>
                <a:solidFill>
                  <a:srgbClr val="FF0000"/>
                </a:solidFill>
                <a:latin typeface="Times New Roman"/>
              </a:rPr>
              <a:t>True hermaphrodite: </a:t>
            </a:r>
            <a:r>
              <a:rPr lang="en-US" sz="2400" dirty="0">
                <a:latin typeface="Arial"/>
              </a:rPr>
              <a:t>An </a:t>
            </a:r>
            <a:r>
              <a:rPr lang="en-US" dirty="0">
                <a:latin typeface="Times New Roman"/>
              </a:rPr>
              <a:t>individual having both testis and ovary </a:t>
            </a:r>
            <a:r>
              <a:rPr lang="en-US" dirty="0" smtClean="0">
                <a:latin typeface="Times New Roman"/>
              </a:rPr>
              <a:t>or </a:t>
            </a:r>
            <a:r>
              <a:rPr lang="en-US" dirty="0" err="1" smtClean="0">
                <a:latin typeface="Times New Roman"/>
              </a:rPr>
              <a:t>ovotestes</a:t>
            </a:r>
            <a:r>
              <a:rPr lang="en-US" dirty="0">
                <a:latin typeface="Times New Roman"/>
              </a:rPr>
              <a:t>, is called true hermaphrodite</a:t>
            </a:r>
            <a:r>
              <a:rPr lang="en-US" dirty="0" smtClean="0">
                <a:latin typeface="Times New Roman"/>
              </a:rPr>
              <a:t>.</a:t>
            </a:r>
          </a:p>
          <a:p>
            <a:pPr marL="0" indent="0" algn="just">
              <a:buNone/>
            </a:pPr>
            <a:r>
              <a:rPr lang="en-US" dirty="0" err="1">
                <a:solidFill>
                  <a:srgbClr val="FF0000"/>
                </a:solidFill>
                <a:latin typeface="Times New Roman"/>
              </a:rPr>
              <a:t>Pseudohermaphrodite</a:t>
            </a:r>
            <a:r>
              <a:rPr lang="en-US" dirty="0">
                <a:latin typeface="Times New Roman"/>
              </a:rPr>
              <a:t>: </a:t>
            </a:r>
            <a:r>
              <a:rPr lang="en-US" sz="2400" dirty="0">
                <a:latin typeface="Arial"/>
              </a:rPr>
              <a:t>An </a:t>
            </a:r>
            <a:r>
              <a:rPr lang="en-US" dirty="0">
                <a:latin typeface="Times New Roman"/>
              </a:rPr>
              <a:t>individual having gonads of only one </a:t>
            </a:r>
            <a:r>
              <a:rPr lang="en-US" dirty="0" smtClean="0">
                <a:latin typeface="Times New Roman"/>
              </a:rPr>
              <a:t>sex (either </a:t>
            </a:r>
            <a:r>
              <a:rPr lang="en-US" dirty="0">
                <a:latin typeface="Times New Roman"/>
              </a:rPr>
              <a:t>ovary or testis) but external genitalia and secondary </a:t>
            </a:r>
            <a:r>
              <a:rPr lang="en-US" dirty="0" smtClean="0">
                <a:latin typeface="Times New Roman"/>
              </a:rPr>
              <a:t>characters of </a:t>
            </a:r>
            <a:r>
              <a:rPr lang="en-US" dirty="0">
                <a:latin typeface="Times New Roman"/>
              </a:rPr>
              <a:t>opposite </a:t>
            </a:r>
            <a:r>
              <a:rPr lang="en-US" dirty="0" smtClean="0">
                <a:latin typeface="Times New Roman"/>
              </a:rPr>
              <a:t>sex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FF0000"/>
                </a:solidFill>
                <a:latin typeface="Times New Roman"/>
              </a:rPr>
              <a:t>Male </a:t>
            </a:r>
            <a:r>
              <a:rPr lang="en-US" dirty="0" err="1">
                <a:solidFill>
                  <a:srgbClr val="FF0000"/>
                </a:solidFill>
                <a:latin typeface="Times New Roman"/>
              </a:rPr>
              <a:t>pseudohermaphrodite</a:t>
            </a:r>
            <a:r>
              <a:rPr lang="en-US" dirty="0">
                <a:latin typeface="Times New Roman"/>
              </a:rPr>
              <a:t>: An individual having testes </a:t>
            </a:r>
            <a:r>
              <a:rPr lang="en-US" dirty="0" smtClean="0">
                <a:latin typeface="Times New Roman"/>
              </a:rPr>
              <a:t>but phenotypically </a:t>
            </a:r>
            <a:r>
              <a:rPr lang="en-US" dirty="0">
                <a:latin typeface="Times New Roman"/>
              </a:rPr>
              <a:t>resembles to female, is called </a:t>
            </a:r>
            <a:r>
              <a:rPr lang="en-US" dirty="0" smtClean="0">
                <a:latin typeface="Times New Roman"/>
              </a:rPr>
              <a:t>male </a:t>
            </a:r>
            <a:r>
              <a:rPr lang="en-US" dirty="0" err="1" smtClean="0">
                <a:latin typeface="Times New Roman"/>
              </a:rPr>
              <a:t>pseudohermaphrodite</a:t>
            </a:r>
            <a:endParaRPr lang="en-US" dirty="0" smtClean="0">
              <a:latin typeface="Times New Roman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FF0000"/>
                </a:solidFill>
                <a:latin typeface="Times New Roman"/>
              </a:rPr>
              <a:t>Female </a:t>
            </a:r>
            <a:r>
              <a:rPr lang="en-US" dirty="0" err="1">
                <a:solidFill>
                  <a:srgbClr val="FF0000"/>
                </a:solidFill>
                <a:latin typeface="Times New Roman"/>
              </a:rPr>
              <a:t>pseudohermaphrodite</a:t>
            </a:r>
            <a:r>
              <a:rPr lang="en-US" dirty="0">
                <a:latin typeface="Times New Roman"/>
              </a:rPr>
              <a:t>: An individual having ovaries </a:t>
            </a:r>
            <a:r>
              <a:rPr lang="en-US" dirty="0" smtClean="0">
                <a:latin typeface="Times New Roman"/>
              </a:rPr>
              <a:t>but </a:t>
            </a:r>
            <a:r>
              <a:rPr lang="en-US" dirty="0" err="1" smtClean="0">
                <a:latin typeface="Times New Roman"/>
              </a:rPr>
              <a:t>phenotypically</a:t>
            </a:r>
            <a:r>
              <a:rPr lang="en-US" dirty="0" smtClean="0">
                <a:latin typeface="Times New Roman"/>
              </a:rPr>
              <a:t> </a:t>
            </a:r>
            <a:r>
              <a:rPr lang="en-US" dirty="0">
                <a:latin typeface="Times New Roman"/>
              </a:rPr>
              <a:t>resembles to male, is called </a:t>
            </a:r>
            <a:r>
              <a:rPr lang="en-US" dirty="0" smtClean="0">
                <a:latin typeface="Times New Roman"/>
              </a:rPr>
              <a:t>female </a:t>
            </a:r>
            <a:r>
              <a:rPr lang="en-US" dirty="0" err="1" smtClean="0">
                <a:latin typeface="Times New Roman"/>
              </a:rPr>
              <a:t>pseudohermaphrodite</a:t>
            </a:r>
            <a:r>
              <a:rPr lang="en-US" dirty="0">
                <a:latin typeface="Times New Roman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03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True hermaphrodite </a:t>
            </a:r>
          </a:p>
        </p:txBody>
      </p:sp>
      <p:pic>
        <p:nvPicPr>
          <p:cNvPr id="2051" name="Picture 3" descr="H:\DCIM\101MSDCF\DSC023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97337"/>
            <a:ext cx="2829713" cy="48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72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Male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pseudohermaphrodite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8675" name="Picture 2" descr="D:\سيديات علمية\PATHOLOGY (F)\femrepro\002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916832"/>
            <a:ext cx="6065829" cy="4536000"/>
          </a:xfr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988840"/>
            <a:ext cx="3067946" cy="44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268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2088232"/>
          </a:xfrm>
        </p:spPr>
        <p:txBody>
          <a:bodyPr>
            <a:no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Bovine freemartin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a sterile female calf , born co-twin with a male fetus that shows underdevelopment or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misdevelopment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genital tract as a result of early development of vascular 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anastomoses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between fetuses of different 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gender. In cattle this condition is observed in 95% of twin pregnancies  </a:t>
            </a:r>
            <a:endParaRPr lang="en-US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58" y="3766811"/>
            <a:ext cx="4462758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emad\Pictures\0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89040"/>
            <a:ext cx="4301794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86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657</TotalTime>
  <Words>693</Words>
  <Application>Microsoft Office PowerPoint</Application>
  <PresentationFormat>On-screen Show (4:3)</PresentationFormat>
  <Paragraphs>96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نسق Office</vt:lpstr>
      <vt:lpstr>Office Theme</vt:lpstr>
      <vt:lpstr>1_Office Theme</vt:lpstr>
      <vt:lpstr>1_نسق Office</vt:lpstr>
      <vt:lpstr>2_نسق Office</vt:lpstr>
      <vt:lpstr>4_نسق Office</vt:lpstr>
      <vt:lpstr>Reproductive disorder disease</vt:lpstr>
      <vt:lpstr>Causes of sterility </vt:lpstr>
      <vt:lpstr>Causes of congenital or hereditary </vt:lpstr>
      <vt:lpstr>PowerPoint Presentation</vt:lpstr>
      <vt:lpstr>Acquired anomaly causes </vt:lpstr>
      <vt:lpstr>hermaphrodite</vt:lpstr>
      <vt:lpstr>True hermaphrodite </vt:lpstr>
      <vt:lpstr>Male pseudohermaphrodite </vt:lpstr>
      <vt:lpstr>Bovine freemartin : a sterile female calf , born co-twin with a male fetus that shows underdevelopment or misdevelopment genital tract as a result of early development of vascular anastomoses  between fetuses of different gender. In cattle this condition is observed in 95% of twin pregnancies  </vt:lpstr>
      <vt:lpstr>Causes :Placental anastomoses that occur in the early embryonic life are responsible for freemartinism; their presence in females results in masculinisation</vt:lpstr>
      <vt:lpstr>Diagnosis freemartin</vt:lpstr>
      <vt:lpstr>Ovarian hypoplasia         inactive ovaries       </vt:lpstr>
      <vt:lpstr>Ovarian hypoplasia </vt:lpstr>
      <vt:lpstr>Segmental aplasia of the mullerian duct</vt:lpstr>
      <vt:lpstr>Segmental aplasia of the mullerian duct</vt:lpstr>
      <vt:lpstr>PowerPoint Presentation</vt:lpstr>
      <vt:lpstr>Segmental aplasia of the mullerian duct</vt:lpstr>
      <vt:lpstr>Atresia of vulva</vt:lpstr>
      <vt:lpstr>Acquired defect</vt:lpstr>
      <vt:lpstr>Acquired defect</vt:lpstr>
    </vt:vector>
  </TitlesOfParts>
  <Company>Ahmed-Under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Reproductive disorder disease</dc:title>
  <dc:creator>emad</dc:creator>
  <cp:lastModifiedBy>DR.Ahmed Saker 2o1O</cp:lastModifiedBy>
  <cp:revision>45</cp:revision>
  <dcterms:created xsi:type="dcterms:W3CDTF">2014-12-26T12:25:30Z</dcterms:created>
  <dcterms:modified xsi:type="dcterms:W3CDTF">2016-12-18T15:44:38Z</dcterms:modified>
</cp:coreProperties>
</file>